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3">
  <p:sldMasterIdLst>
    <p:sldMasterId id="2147483648" r:id="rId1"/>
  </p:sldMasterIdLst>
  <p:notesMasterIdLst>
    <p:notesMasterId r:id="rId16"/>
  </p:notesMasterIdLst>
  <p:sldIdLst>
    <p:sldId id="256" r:id="rId2"/>
    <p:sldId id="257" r:id="rId3"/>
    <p:sldId id="266" r:id="rId4"/>
    <p:sldId id="267" r:id="rId5"/>
    <p:sldId id="258" r:id="rId6"/>
    <p:sldId id="261" r:id="rId7"/>
    <p:sldId id="259" r:id="rId8"/>
    <p:sldId id="260" r:id="rId9"/>
    <p:sldId id="262" r:id="rId10"/>
    <p:sldId id="263" r:id="rId11"/>
    <p:sldId id="264" r:id="rId12"/>
    <p:sldId id="265"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67568" autoAdjust="0"/>
  </p:normalViewPr>
  <p:slideViewPr>
    <p:cSldViewPr snapToGrid="0">
      <p:cViewPr varScale="1">
        <p:scale>
          <a:sx n="56" d="100"/>
          <a:sy n="56" d="100"/>
        </p:scale>
        <p:origin x="1498" y="3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350083-26EC-4182-A331-88312E1EBCF2}" type="datetimeFigureOut">
              <a:rPr lang="en-GB" smtClean="0"/>
              <a:t>25/08/2020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36F8BA-F226-47CC-8A4A-F1DB0C0CA7A4}" type="slidenum">
              <a:rPr lang="en-GB" smtClean="0"/>
              <a:t>‹#›</a:t>
            </a:fld>
            <a:endParaRPr lang="en-GB"/>
          </a:p>
        </p:txBody>
      </p:sp>
    </p:spTree>
    <p:extLst>
      <p:ext uri="{BB962C8B-B14F-4D97-AF65-F5344CB8AC3E}">
        <p14:creationId xmlns:p14="http://schemas.microsoft.com/office/powerpoint/2010/main" val="1130890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Hi I am Maria Laura </a:t>
            </a:r>
            <a:r>
              <a:rPr lang="en-US" sz="1200" kern="1200" dirty="0" err="1" smtClean="0">
                <a:solidFill>
                  <a:schemeClr val="tx1"/>
                </a:solidFill>
                <a:effectLst/>
                <a:latin typeface="+mn-lt"/>
                <a:ea typeface="+mn-ea"/>
                <a:cs typeface="+mn-cs"/>
              </a:rPr>
              <a:t>defilippis</a:t>
            </a:r>
            <a:r>
              <a:rPr lang="en-US" sz="1200" kern="1200" dirty="0" smtClean="0">
                <a:solidFill>
                  <a:schemeClr val="tx1"/>
                </a:solidFill>
                <a:effectLst/>
                <a:latin typeface="+mn-lt"/>
                <a:ea typeface="+mn-ea"/>
                <a:cs typeface="+mn-cs"/>
              </a:rPr>
              <a:t> and I am going to present today a work titled:  “Preliminary Results of a Systematic Review</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Quality Assessment of Conversational Agents (Chatbots) for People with Disabilities or Special Needs</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B36F8BA-F226-47CC-8A4A-F1DB0C0CA7A4}" type="slidenum">
              <a:rPr lang="en-GB" smtClean="0"/>
              <a:t>1</a:t>
            </a:fld>
            <a:endParaRPr lang="en-GB"/>
          </a:p>
        </p:txBody>
      </p:sp>
    </p:spTree>
    <p:extLst>
      <p:ext uri="{BB962C8B-B14F-4D97-AF65-F5344CB8AC3E}">
        <p14:creationId xmlns:p14="http://schemas.microsoft.com/office/powerpoint/2010/main" val="2003110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Our results indicated that in terms of Usability:</a:t>
            </a:r>
          </a:p>
          <a:p>
            <a:r>
              <a:rPr lang="en-GB" sz="1200" kern="1200" dirty="0" smtClean="0">
                <a:solidFill>
                  <a:schemeClr val="tx1"/>
                </a:solidFill>
                <a:effectLst/>
                <a:latin typeface="+mn-lt"/>
                <a:ea typeface="+mn-ea"/>
                <a:cs typeface="+mn-cs"/>
              </a:rPr>
              <a:t> </a:t>
            </a:r>
          </a:p>
          <a:p>
            <a:pPr lvl="0"/>
            <a:r>
              <a:rPr lang="en-GB" sz="1200" kern="1200" dirty="0" smtClean="0">
                <a:solidFill>
                  <a:schemeClr val="tx1"/>
                </a:solidFill>
                <a:effectLst/>
                <a:latin typeface="+mn-lt"/>
                <a:ea typeface="+mn-ea"/>
                <a:cs typeface="+mn-cs"/>
              </a:rPr>
              <a:t>80% of the studies tested the effectiveness of chatbots according to the ISO standard, intended as the ability of the app to perform correctly, allowing the users to achieve their goals. </a:t>
            </a:r>
          </a:p>
          <a:p>
            <a:r>
              <a:rPr lang="en-GB" sz="1200" kern="1200" dirty="0" smtClean="0">
                <a:solidFill>
                  <a:schemeClr val="tx1"/>
                </a:solidFill>
                <a:effectLst/>
                <a:latin typeface="+mn-lt"/>
                <a:ea typeface="+mn-ea"/>
                <a:cs typeface="+mn-cs"/>
              </a:rPr>
              <a:t> </a:t>
            </a:r>
          </a:p>
          <a:p>
            <a:pPr lvl="0"/>
            <a:r>
              <a:rPr lang="en-GB" sz="1200" kern="1200" dirty="0" smtClean="0">
                <a:solidFill>
                  <a:schemeClr val="tx1"/>
                </a:solidFill>
                <a:effectLst/>
                <a:latin typeface="+mn-lt"/>
                <a:ea typeface="+mn-ea"/>
                <a:cs typeface="+mn-cs"/>
              </a:rPr>
              <a:t>Only 26.7% of the studies also investigated efficiency, by measuring performance in terms of time or factors relating to the resources invested by participants to achieve their goals. </a:t>
            </a:r>
          </a:p>
          <a:p>
            <a:r>
              <a:rPr lang="en-GB" sz="1200" kern="1200" dirty="0" smtClean="0">
                <a:solidFill>
                  <a:schemeClr val="tx1"/>
                </a:solidFill>
                <a:effectLst/>
                <a:latin typeface="+mn-lt"/>
                <a:ea typeface="+mn-ea"/>
                <a:cs typeface="+mn-cs"/>
              </a:rPr>
              <a:t> </a:t>
            </a:r>
          </a:p>
          <a:p>
            <a:pPr lvl="0"/>
            <a:r>
              <a:rPr lang="en-GB" sz="1200" kern="1200" dirty="0" smtClean="0">
                <a:solidFill>
                  <a:schemeClr val="tx1"/>
                </a:solidFill>
                <a:effectLst/>
                <a:latin typeface="+mn-lt"/>
                <a:ea typeface="+mn-ea"/>
                <a:cs typeface="+mn-cs"/>
              </a:rPr>
              <a:t>Finally just for 20% referred to an intention to gather data on user satisfaction in a structured way, and only one study used a validated scale. In another, practitioners adapted a standardized questionnaire without clarifying the changes to the items.. </a:t>
            </a:r>
          </a:p>
          <a:p>
            <a:endParaRPr lang="en-GB" dirty="0"/>
          </a:p>
        </p:txBody>
      </p:sp>
      <p:sp>
        <p:nvSpPr>
          <p:cNvPr id="4" name="Slide Number Placeholder 3"/>
          <p:cNvSpPr>
            <a:spLocks noGrp="1"/>
          </p:cNvSpPr>
          <p:nvPr>
            <p:ph type="sldNum" sz="quarter" idx="10"/>
          </p:nvPr>
        </p:nvSpPr>
        <p:spPr/>
        <p:txBody>
          <a:bodyPr/>
          <a:lstStyle/>
          <a:p>
            <a:fld id="{EB36F8BA-F226-47CC-8A4A-F1DB0C0CA7A4}" type="slidenum">
              <a:rPr lang="en-GB" smtClean="0"/>
              <a:t>10</a:t>
            </a:fld>
            <a:endParaRPr lang="en-GB"/>
          </a:p>
        </p:txBody>
      </p:sp>
    </p:spTree>
    <p:extLst>
      <p:ext uri="{BB962C8B-B14F-4D97-AF65-F5344CB8AC3E}">
        <p14:creationId xmlns:p14="http://schemas.microsoft.com/office/powerpoint/2010/main" val="587109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Assessment of chatbots’ UX showed that:</a:t>
            </a:r>
          </a:p>
          <a:p>
            <a:r>
              <a:rPr lang="en-GB" sz="1200" kern="1200" dirty="0" smtClean="0">
                <a:solidFill>
                  <a:schemeClr val="tx1"/>
                </a:solidFill>
                <a:effectLst/>
                <a:latin typeface="+mn-lt"/>
                <a:ea typeface="+mn-ea"/>
                <a:cs typeface="+mn-cs"/>
              </a:rPr>
              <a:t> </a:t>
            </a:r>
          </a:p>
          <a:p>
            <a:pPr lvl="0"/>
            <a:r>
              <a:rPr lang="en-GB" sz="1200" kern="1200" dirty="0" smtClean="0">
                <a:solidFill>
                  <a:schemeClr val="tx1"/>
                </a:solidFill>
                <a:effectLst/>
                <a:latin typeface="+mn-lt"/>
                <a:ea typeface="+mn-ea"/>
                <a:cs typeface="+mn-cs"/>
              </a:rPr>
              <a:t>- Acceptability is the most frequent measure of UX (26.7% of the studies). However, this was measured in a qualitative and unstandardized way, or even in a wrong way e.g., lack of complaints. </a:t>
            </a:r>
          </a:p>
          <a:p>
            <a:r>
              <a:rPr lang="en-GB" sz="1200" kern="1200" dirty="0" smtClean="0">
                <a:solidFill>
                  <a:schemeClr val="tx1"/>
                </a:solidFill>
                <a:effectLst/>
                <a:latin typeface="+mn-lt"/>
                <a:ea typeface="+mn-ea"/>
                <a:cs typeface="+mn-cs"/>
              </a:rPr>
              <a:t> </a:t>
            </a:r>
          </a:p>
          <a:p>
            <a:pPr lvl="0"/>
            <a:r>
              <a:rPr lang="en-GB" sz="1200" kern="1200" dirty="0" smtClean="0">
                <a:solidFill>
                  <a:schemeClr val="tx1"/>
                </a:solidFill>
                <a:effectLst/>
                <a:latin typeface="+mn-lt"/>
                <a:ea typeface="+mn-ea"/>
                <a:cs typeface="+mn-cs"/>
              </a:rPr>
              <a:t>- The remained studies tested various factors in qualitative way e.g. overall experience, safety, acceptability, engagement, intention to use, ease of use, helpfulness, enjoyment, and appearance. </a:t>
            </a:r>
          </a:p>
          <a:p>
            <a:endParaRPr lang="en-GB" dirty="0"/>
          </a:p>
        </p:txBody>
      </p:sp>
      <p:sp>
        <p:nvSpPr>
          <p:cNvPr id="4" name="Slide Number Placeholder 3"/>
          <p:cNvSpPr>
            <a:spLocks noGrp="1"/>
          </p:cNvSpPr>
          <p:nvPr>
            <p:ph type="sldNum" sz="quarter" idx="10"/>
          </p:nvPr>
        </p:nvSpPr>
        <p:spPr/>
        <p:txBody>
          <a:bodyPr/>
          <a:lstStyle/>
          <a:p>
            <a:fld id="{EB36F8BA-F226-47CC-8A4A-F1DB0C0CA7A4}" type="slidenum">
              <a:rPr lang="en-GB" smtClean="0"/>
              <a:t>11</a:t>
            </a:fld>
            <a:endParaRPr lang="en-GB"/>
          </a:p>
        </p:txBody>
      </p:sp>
    </p:spTree>
    <p:extLst>
      <p:ext uri="{BB962C8B-B14F-4D97-AF65-F5344CB8AC3E}">
        <p14:creationId xmlns:p14="http://schemas.microsoft.com/office/powerpoint/2010/main" val="31720395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The results of the present study suggest that informal and untested measures of quality are often employed when it comes to evaluating user interactions with AI agents.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This is particularly relevant in the domain of health and well-being, where researchers set out to measure the clinical validity of tools intended to support people with disabilities or special needs. The risk is that shortcomings in these methods could significantly compromise the quality of chatbot usage, ultimately leading to the abandonment of applications that could otherwise have a positive impact on their end-users. </a:t>
            </a:r>
            <a:endParaRPr lang="en-GB" dirty="0"/>
          </a:p>
        </p:txBody>
      </p:sp>
      <p:sp>
        <p:nvSpPr>
          <p:cNvPr id="4" name="Slide Number Placeholder 3"/>
          <p:cNvSpPr>
            <a:spLocks noGrp="1"/>
          </p:cNvSpPr>
          <p:nvPr>
            <p:ph type="sldNum" sz="quarter" idx="10"/>
          </p:nvPr>
        </p:nvSpPr>
        <p:spPr/>
        <p:txBody>
          <a:bodyPr/>
          <a:lstStyle/>
          <a:p>
            <a:fld id="{EB36F8BA-F226-47CC-8A4A-F1DB0C0CA7A4}" type="slidenum">
              <a:rPr lang="en-GB" smtClean="0"/>
              <a:t>12</a:t>
            </a:fld>
            <a:endParaRPr lang="en-GB"/>
          </a:p>
        </p:txBody>
      </p:sp>
    </p:spTree>
    <p:extLst>
      <p:ext uri="{BB962C8B-B14F-4D97-AF65-F5344CB8AC3E}">
        <p14:creationId xmlns:p14="http://schemas.microsoft.com/office/powerpoint/2010/main" val="4103791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This systematic analysis</a:t>
            </a:r>
            <a:r>
              <a:rPr lang="en-GB" baseline="0" dirty="0" smtClean="0"/>
              <a:t> suggested that:</a:t>
            </a:r>
            <a:r>
              <a:rPr lang="en-GB"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285750" marR="0" lvl="0" indent="-285750" algn="l" defTabSz="914400" rtl="0" eaLnBrk="1" fontAlgn="auto" latinLnBrk="0" hangingPunct="1">
              <a:lnSpc>
                <a:spcPct val="100000"/>
              </a:lnSpc>
              <a:spcBef>
                <a:spcPts val="0"/>
              </a:spcBef>
              <a:spcAft>
                <a:spcPts val="0"/>
              </a:spcAft>
              <a:buClrTx/>
              <a:buSzTx/>
              <a:buFontTx/>
              <a:buAutoNum type="romanLcParenBoth"/>
              <a:tabLst/>
              <a:defRPr/>
            </a:pPr>
            <a:r>
              <a:rPr lang="en-GB" dirty="0" smtClean="0"/>
              <a:t>Researchers tend to consider a lack of complaints as an indirect measure of the safety and acceptability of tools. </a:t>
            </a:r>
          </a:p>
          <a:p>
            <a:pPr marL="285750" marR="0" lvl="0" indent="-285750" algn="l" defTabSz="914400" rtl="0" eaLnBrk="1" fontAlgn="auto" latinLnBrk="0" hangingPunct="1">
              <a:lnSpc>
                <a:spcPct val="100000"/>
              </a:lnSpc>
              <a:spcBef>
                <a:spcPts val="0"/>
              </a:spcBef>
              <a:spcAft>
                <a:spcPts val="0"/>
              </a:spcAft>
              <a:buClrTx/>
              <a:buSzTx/>
              <a:buFontTx/>
              <a:buAutoNum type="romanLcParenBoth"/>
              <a:tabLst/>
              <a:defRPr/>
            </a:pPr>
            <a:r>
              <a:rPr lang="en-GB" dirty="0" smtClean="0"/>
              <a:t>Safety and accept-ability should be assessed with consolidated and comparable methodologies to rule out risks in use. </a:t>
            </a:r>
          </a:p>
          <a:p>
            <a:pPr marL="285750" marR="0" lvl="0" indent="-285750" algn="l" defTabSz="914400" rtl="0" eaLnBrk="1" fontAlgn="auto" latinLnBrk="0" hangingPunct="1">
              <a:lnSpc>
                <a:spcPct val="100000"/>
              </a:lnSpc>
              <a:spcBef>
                <a:spcPts val="0"/>
              </a:spcBef>
              <a:spcAft>
                <a:spcPts val="0"/>
              </a:spcAft>
              <a:buClrTx/>
              <a:buSzTx/>
              <a:buFontTx/>
              <a:buAutoNum type="romanLcParenBoth"/>
              <a:tabLst/>
              <a:defRPr/>
            </a:pPr>
            <a:r>
              <a:rPr lang="en-GB" dirty="0" smtClean="0"/>
              <a:t>Satisfaction, intended as a usability metric, is a different construct from acceptability, and these two constructs should be measured separately with available standardized questionnaires. </a:t>
            </a:r>
          </a:p>
          <a:p>
            <a:pPr marL="285750" marR="0" lvl="0" indent="-285750" algn="l" defTabSz="914400" rtl="0" eaLnBrk="1" fontAlgn="auto" latinLnBrk="0" hangingPunct="1">
              <a:lnSpc>
                <a:spcPct val="100000"/>
              </a:lnSpc>
              <a:spcBef>
                <a:spcPts val="0"/>
              </a:spcBef>
              <a:spcAft>
                <a:spcPts val="0"/>
              </a:spcAft>
              <a:buClrTx/>
              <a:buSzTx/>
              <a:buFontTx/>
              <a:buAutoNum type="romanLcParenBoth"/>
              <a:tabLst/>
              <a:defRPr/>
            </a:pPr>
            <a:r>
              <a:rPr lang="en-GB" dirty="0" smtClean="0"/>
              <a:t>Although dedicated tools and methods for assessing the quality of interaction with chatbots are lacking</a:t>
            </a:r>
            <a:r>
              <a:rPr lang="en-GB" baseline="0" dirty="0" smtClean="0"/>
              <a:t> and a comprehensive framework is needed,</a:t>
            </a:r>
            <a:r>
              <a:rPr lang="en-GB" dirty="0" smtClean="0"/>
              <a:t> reliable methods and measures to assess interaction are available, and these should be adopted and used to enable the generation of comparable evidence regarding the quality of conversational agents.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GB" dirty="0"/>
          </a:p>
        </p:txBody>
      </p:sp>
      <p:sp>
        <p:nvSpPr>
          <p:cNvPr id="4" name="Slide Number Placeholder 3"/>
          <p:cNvSpPr>
            <a:spLocks noGrp="1"/>
          </p:cNvSpPr>
          <p:nvPr>
            <p:ph type="sldNum" sz="quarter" idx="10"/>
          </p:nvPr>
        </p:nvSpPr>
        <p:spPr/>
        <p:txBody>
          <a:bodyPr/>
          <a:lstStyle/>
          <a:p>
            <a:fld id="{EB36F8BA-F226-47CC-8A4A-F1DB0C0CA7A4}" type="slidenum">
              <a:rPr lang="en-GB" smtClean="0"/>
              <a:t>13</a:t>
            </a:fld>
            <a:endParaRPr lang="en-GB"/>
          </a:p>
        </p:txBody>
      </p:sp>
    </p:spTree>
    <p:extLst>
      <p:ext uri="{BB962C8B-B14F-4D97-AF65-F5344CB8AC3E}">
        <p14:creationId xmlns:p14="http://schemas.microsoft.com/office/powerpoint/2010/main" val="4108685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This research is part of a collaboration between different institutes and research </a:t>
            </a:r>
            <a:r>
              <a:rPr lang="en-GB" sz="1200" kern="1200" dirty="0" err="1" smtClean="0">
                <a:solidFill>
                  <a:schemeClr val="tx1"/>
                </a:solidFill>
                <a:effectLst/>
                <a:latin typeface="+mn-lt"/>
                <a:ea typeface="+mn-ea"/>
                <a:cs typeface="+mn-cs"/>
              </a:rPr>
              <a:t>centers</a:t>
            </a:r>
            <a:r>
              <a:rPr lang="en-GB" sz="1200" kern="1200" dirty="0" smtClean="0">
                <a:solidFill>
                  <a:schemeClr val="tx1"/>
                </a:solidFill>
                <a:effectLst/>
                <a:latin typeface="+mn-lt"/>
                <a:ea typeface="+mn-ea"/>
                <a:cs typeface="+mn-cs"/>
              </a:rPr>
              <a:t>: Including </a:t>
            </a:r>
            <a:r>
              <a:rPr lang="en-US" sz="1200" kern="1200" dirty="0" smtClean="0">
                <a:solidFill>
                  <a:schemeClr val="tx1"/>
                </a:solidFill>
                <a:effectLst/>
                <a:latin typeface="+mn-lt"/>
                <a:ea typeface="+mn-ea"/>
                <a:cs typeface="+mn-cs"/>
              </a:rPr>
              <a:t>University of Perugia (IT)</a:t>
            </a:r>
            <a:r>
              <a:rPr lang="en-US" sz="1200" kern="1200" baseline="300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University of </a:t>
            </a:r>
            <a:r>
              <a:rPr lang="en-US" sz="1200" kern="1200" dirty="0" err="1" smtClean="0">
                <a:solidFill>
                  <a:schemeClr val="tx1"/>
                </a:solidFill>
                <a:effectLst/>
                <a:latin typeface="+mn-lt"/>
                <a:ea typeface="+mn-ea"/>
                <a:cs typeface="+mn-cs"/>
              </a:rPr>
              <a:t>Twente</a:t>
            </a:r>
            <a:r>
              <a:rPr lang="en-US" sz="1200" kern="1200" dirty="0" smtClean="0">
                <a:solidFill>
                  <a:schemeClr val="tx1"/>
                </a:solidFill>
                <a:effectLst/>
                <a:latin typeface="+mn-lt"/>
                <a:ea typeface="+mn-ea"/>
                <a:cs typeface="+mn-cs"/>
              </a:rPr>
              <a:t> (NL), Imperial College and Hertfordshire University (UK); </a:t>
            </a:r>
            <a:r>
              <a:rPr lang="en-GB" sz="1200" b="1" kern="1200" baseline="30000" dirty="0" smtClean="0">
                <a:solidFill>
                  <a:schemeClr val="tx1"/>
                </a:solidFill>
                <a:effectLst/>
                <a:latin typeface="+mn-lt"/>
                <a:ea typeface="+mn-ea"/>
                <a:cs typeface="+mn-cs"/>
              </a:rPr>
              <a:t/>
            </a:r>
            <a:br>
              <a:rPr lang="en-GB" sz="1200" b="1" kern="1200" baseline="300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the superior Institute of Communication and Information Technologies</a:t>
            </a:r>
            <a:r>
              <a:rPr lang="en-US" sz="1200" kern="1200" baseline="0" dirty="0" smtClean="0">
                <a:solidFill>
                  <a:schemeClr val="tx1"/>
                </a:solidFill>
                <a:effectLst/>
                <a:latin typeface="+mn-lt"/>
                <a:ea typeface="+mn-ea"/>
                <a:cs typeface="+mn-cs"/>
              </a:rPr>
              <a:t> of</a:t>
            </a:r>
            <a:r>
              <a:rPr lang="en-US" sz="1200" kern="1200" dirty="0" smtClean="0">
                <a:solidFill>
                  <a:schemeClr val="tx1"/>
                </a:solidFill>
                <a:effectLst/>
                <a:latin typeface="+mn-lt"/>
                <a:ea typeface="+mn-ea"/>
                <a:cs typeface="+mn-cs"/>
              </a:rPr>
              <a:t> Ministry of Economic Development (IT) and Department of Public Service</a:t>
            </a:r>
            <a:r>
              <a:rPr lang="en-US" sz="1200" kern="1200" baseline="0" dirty="0" smtClean="0">
                <a:solidFill>
                  <a:schemeClr val="tx1"/>
                </a:solidFill>
                <a:effectLst/>
                <a:latin typeface="+mn-lt"/>
                <a:ea typeface="+mn-ea"/>
                <a:cs typeface="+mn-cs"/>
              </a:rPr>
              <a:t> of the</a:t>
            </a:r>
            <a:r>
              <a:rPr lang="en-US" sz="1200" kern="1200" dirty="0" smtClean="0">
                <a:solidFill>
                  <a:schemeClr val="tx1"/>
                </a:solidFill>
                <a:effectLst/>
                <a:latin typeface="+mn-lt"/>
                <a:ea typeface="+mn-ea"/>
                <a:cs typeface="+mn-cs"/>
              </a:rPr>
              <a:t> Prime Minister’s Office </a:t>
            </a:r>
            <a:r>
              <a:rPr lang="en-US" sz="1200" kern="1200" baseline="0" dirty="0" smtClean="0">
                <a:solidFill>
                  <a:schemeClr val="tx1"/>
                </a:solidFill>
                <a:effectLst/>
                <a:latin typeface="+mn-lt"/>
                <a:ea typeface="+mn-ea"/>
                <a:cs typeface="+mn-cs"/>
              </a:rPr>
              <a:t> of </a:t>
            </a:r>
            <a:r>
              <a:rPr lang="en-US" sz="1200" kern="1200" baseline="0" dirty="0" err="1" smtClean="0">
                <a:solidFill>
                  <a:schemeClr val="tx1"/>
                </a:solidFill>
                <a:effectLst/>
                <a:latin typeface="+mn-lt"/>
                <a:ea typeface="+mn-ea"/>
                <a:cs typeface="+mn-cs"/>
              </a:rPr>
              <a:t>italy</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B36F8BA-F226-47CC-8A4A-F1DB0C0CA7A4}" type="slidenum">
              <a:rPr lang="en-GB" smtClean="0"/>
              <a:t>2</a:t>
            </a:fld>
            <a:endParaRPr lang="en-GB"/>
          </a:p>
        </p:txBody>
      </p:sp>
    </p:spTree>
    <p:extLst>
      <p:ext uri="{BB962C8B-B14F-4D97-AF65-F5344CB8AC3E}">
        <p14:creationId xmlns:p14="http://schemas.microsoft.com/office/powerpoint/2010/main" val="69264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Chatbots are intelligent conversational software agents, which can interact with people using natural language dialogue. They are extensively used to support interpersonal services, decision making, and training in various domains. There is a broad consensus on the effectiveness of these agents, particularly in the field of health, where they can promote recovery, adherence to treatment, and training for the preparation of different abilities and the maintenance of well-being</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B36F8BA-F226-47CC-8A4A-F1DB0C0CA7A4}" type="slidenum">
              <a:rPr lang="en-GB" smtClean="0"/>
              <a:t>3</a:t>
            </a:fld>
            <a:endParaRPr lang="en-GB"/>
          </a:p>
        </p:txBody>
      </p:sp>
    </p:spTree>
    <p:extLst>
      <p:ext uri="{BB962C8B-B14F-4D97-AF65-F5344CB8AC3E}">
        <p14:creationId xmlns:p14="http://schemas.microsoft.com/office/powerpoint/2010/main" val="4074017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While some qualitative guidelines and tools have emerged, it is still hard to find agreement on which factors should be tested. As argued by researchers, the implementation of these innovative systems should be based on a common framework for assessing the perceived interaction quality, in order to prevent chatbots from being regarded by their end-users as merely another source of social alienation, and being discarded in the same way as any other unreliable assistive technology.</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need to quantify the objective and subjective dimensions of experience in a reliable and comparable manner, which is a key aspect in human computer interaction exchanges, is unsatisfied</a:t>
            </a:r>
            <a:r>
              <a:rPr lang="en-GB"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Chatbot developers are forced to rely on the umbrella framework provided by the International Organization for Standards (ISO) 9241-11 for assessing usability, and ISO 9241-210 for assessing user experience (UX), due to the absence of a common assessment framework that specifies comparable evaluation criteria.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point is how these two standards are applied to assess the quality in interaction with chatbots?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EB36F8BA-F226-47CC-8A4A-F1DB0C0CA7A4}" type="slidenum">
              <a:rPr lang="en-GB" smtClean="0"/>
              <a:t>4</a:t>
            </a:fld>
            <a:endParaRPr lang="en-GB"/>
          </a:p>
        </p:txBody>
      </p:sp>
    </p:spTree>
    <p:extLst>
      <p:ext uri="{BB962C8B-B14F-4D97-AF65-F5344CB8AC3E}">
        <p14:creationId xmlns:p14="http://schemas.microsoft.com/office/powerpoint/2010/main" val="1230646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The goal of the present work was to review </a:t>
            </a:r>
            <a:r>
              <a:rPr lang="en-US" dirty="0" smtClean="0"/>
              <a:t>in a systematic way how aspects of perceived interaction quality are assessed in studies of AI-based agents that support people with disabilities or special needs.</a:t>
            </a:r>
          </a:p>
          <a:p>
            <a:endParaRPr lang="en-GB" dirty="0"/>
          </a:p>
        </p:txBody>
      </p:sp>
      <p:sp>
        <p:nvSpPr>
          <p:cNvPr id="4" name="Slide Number Placeholder 3"/>
          <p:cNvSpPr>
            <a:spLocks noGrp="1"/>
          </p:cNvSpPr>
          <p:nvPr>
            <p:ph type="sldNum" sz="quarter" idx="10"/>
          </p:nvPr>
        </p:nvSpPr>
        <p:spPr/>
        <p:txBody>
          <a:bodyPr/>
          <a:lstStyle/>
          <a:p>
            <a:fld id="{EB36F8BA-F226-47CC-8A4A-F1DB0C0CA7A4}" type="slidenum">
              <a:rPr lang="en-GB" smtClean="0"/>
              <a:t>5</a:t>
            </a:fld>
            <a:endParaRPr lang="en-GB"/>
          </a:p>
        </p:txBody>
      </p:sp>
    </p:spTree>
    <p:extLst>
      <p:ext uri="{BB962C8B-B14F-4D97-AF65-F5344CB8AC3E}">
        <p14:creationId xmlns:p14="http://schemas.microsoft.com/office/powerpoint/2010/main" val="1173102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To determine whether and how the quality of interaction with chatbots was evaluated in line with standards of usability and UX, this review sought to answer the following research questions: </a:t>
            </a:r>
          </a:p>
          <a:p>
            <a:pPr marL="914400" lvl="1" indent="-457200" hangingPunct="0">
              <a:buFont typeface="+mj-lt"/>
              <a:buAutoNum type="arabicPeriod"/>
            </a:pPr>
            <a:r>
              <a:rPr lang="en-US" dirty="0" smtClean="0"/>
              <a:t>How are the key factors of usability (efficiency, effectiveness, and satisfaction) measured and reported in evaluations of chatbots for people with disabilities or special needs? </a:t>
            </a:r>
            <a:endParaRPr lang="en-GB" dirty="0" smtClean="0"/>
          </a:p>
          <a:p>
            <a:pPr marL="914400" lvl="1" indent="-457200" hangingPunct="0">
              <a:buFont typeface="+mj-lt"/>
              <a:buAutoNum type="arabicPeriod"/>
            </a:pPr>
            <a:r>
              <a:rPr lang="en-US" dirty="0" smtClean="0"/>
              <a:t>How are factors relating to UX measured and reported in assessments of chatbots?</a:t>
            </a:r>
            <a:endParaRPr lang="en-GB" dirty="0" smtClean="0"/>
          </a:p>
          <a:p>
            <a:endParaRPr lang="en-GB" dirty="0"/>
          </a:p>
        </p:txBody>
      </p:sp>
      <p:sp>
        <p:nvSpPr>
          <p:cNvPr id="4" name="Slide Number Placeholder 3"/>
          <p:cNvSpPr>
            <a:spLocks noGrp="1"/>
          </p:cNvSpPr>
          <p:nvPr>
            <p:ph type="sldNum" sz="quarter" idx="10"/>
          </p:nvPr>
        </p:nvSpPr>
        <p:spPr/>
        <p:txBody>
          <a:bodyPr/>
          <a:lstStyle/>
          <a:p>
            <a:fld id="{EB36F8BA-F226-47CC-8A4A-F1DB0C0CA7A4}" type="slidenum">
              <a:rPr lang="en-GB" smtClean="0"/>
              <a:t>6</a:t>
            </a:fld>
            <a:endParaRPr lang="en-GB"/>
          </a:p>
        </p:txBody>
      </p:sp>
    </p:spTree>
    <p:extLst>
      <p:ext uri="{BB962C8B-B14F-4D97-AF65-F5344CB8AC3E}">
        <p14:creationId xmlns:p14="http://schemas.microsoft.com/office/powerpoint/2010/main" val="635533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We performed a review by following the PRISMA guidelines.</a:t>
            </a: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included: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 items that referred to chatbots or conversational interfaces/agents for people with disabilities or special needs in the title, abstract, keywords or main text;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(ii) empirical findings and discussions of theories (or frameworks) of factors that could contribute to the perceived quality of interaction with chatbots, with a focus on people with various types of disability. </a:t>
            </a:r>
          </a:p>
          <a:p>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Concurrently, we excluded all those records that did not include at least one group of end-users with a disability in either the testing or the design of the interaction, and studies that focused on: </a:t>
            </a:r>
            <a:endParaRPr lang="en-GB" sz="1200" kern="1200" dirty="0" smtClean="0">
              <a:solidFill>
                <a:schemeClr val="tx1"/>
              </a:solidFill>
              <a:effectLst/>
              <a:latin typeface="+mn-lt"/>
              <a:ea typeface="+mn-ea"/>
              <a:cs typeface="+mn-cs"/>
            </a:endParaRPr>
          </a:p>
          <a:p>
            <a:pPr marL="285750" indent="-285750">
              <a:buAutoNum type="romanLcParenBoth"/>
            </a:pPr>
            <a:r>
              <a:rPr lang="en-US" sz="1200" kern="1200" dirty="0" smtClean="0">
                <a:solidFill>
                  <a:schemeClr val="tx1"/>
                </a:solidFill>
                <a:effectLst/>
                <a:latin typeface="+mn-lt"/>
                <a:ea typeface="+mn-ea"/>
                <a:cs typeface="+mn-cs"/>
              </a:rPr>
              <a:t>testing emotion recognition during the interaction exchange, or assessing applications for detecting the development of disability conditions or disease; </a:t>
            </a:r>
          </a:p>
          <a:p>
            <a:pPr marL="285750" indent="-285750">
              <a:buAutoNum type="romanLcParenBoth"/>
            </a:pPr>
            <a:r>
              <a:rPr lang="en-US" sz="1200" kern="1200" dirty="0" smtClean="0">
                <a:solidFill>
                  <a:schemeClr val="tx1"/>
                </a:solidFill>
                <a:effectLst/>
                <a:latin typeface="+mn-lt"/>
                <a:ea typeface="+mn-ea"/>
                <a:cs typeface="+mn-cs"/>
              </a:rPr>
              <a:t>chatbots supporting people with alcoholism, anxiety, depression or traumatic disorders;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(iii) the assessment of end-user compliance with clinical treatment, or assessment of the clinical effectiveness of using AI agents as an alternative to standard care, without considering the interaction exchange with the chatbot; and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(iv) the ethical and legal implications of interacting with AI-based digital tools.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Records were retrieved from Scopus and the Web of Science using the Boolean operators to combine the following keywords: chatbot*, conversational agent*, special needs, disability* etc. We searched only for English language articles. </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B36F8BA-F226-47CC-8A4A-F1DB0C0CA7A4}" type="slidenum">
              <a:rPr lang="en-GB" smtClean="0"/>
              <a:t>7</a:t>
            </a:fld>
            <a:endParaRPr lang="en-GB"/>
          </a:p>
        </p:txBody>
      </p:sp>
    </p:spTree>
    <p:extLst>
      <p:ext uri="{BB962C8B-B14F-4D97-AF65-F5344CB8AC3E}">
        <p14:creationId xmlns:p14="http://schemas.microsoft.com/office/powerpoint/2010/main" val="865853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initial 192 items were reduced to 15 that matched our inclusion and exclusion criteria:</a:t>
            </a:r>
          </a:p>
          <a:p>
            <a:pPr lvl="1"/>
            <a:r>
              <a:rPr lang="en-US" dirty="0" smtClean="0"/>
              <a:t>80% examined AI agents in terms of supporting people with autism and (mild to severe) mental disabilities,</a:t>
            </a:r>
          </a:p>
          <a:p>
            <a:pPr lvl="1"/>
            <a:r>
              <a:rPr lang="en-US" dirty="0" smtClean="0"/>
              <a:t>20% focused on the testing of applications to support the general health or training of people with a wide range of disabilities. </a:t>
            </a:r>
          </a:p>
          <a:p>
            <a:endParaRPr lang="en-GB" dirty="0"/>
          </a:p>
        </p:txBody>
      </p:sp>
      <p:sp>
        <p:nvSpPr>
          <p:cNvPr id="4" name="Slide Number Placeholder 3"/>
          <p:cNvSpPr>
            <a:spLocks noGrp="1"/>
          </p:cNvSpPr>
          <p:nvPr>
            <p:ph type="sldNum" sz="quarter" idx="10"/>
          </p:nvPr>
        </p:nvSpPr>
        <p:spPr/>
        <p:txBody>
          <a:bodyPr/>
          <a:lstStyle/>
          <a:p>
            <a:fld id="{EB36F8BA-F226-47CC-8A4A-F1DB0C0CA7A4}" type="slidenum">
              <a:rPr lang="en-GB" smtClean="0"/>
              <a:t>8</a:t>
            </a:fld>
            <a:endParaRPr lang="en-GB"/>
          </a:p>
        </p:txBody>
      </p:sp>
    </p:spTree>
    <p:extLst>
      <p:ext uri="{BB962C8B-B14F-4D97-AF65-F5344CB8AC3E}">
        <p14:creationId xmlns:p14="http://schemas.microsoft.com/office/powerpoint/2010/main" val="2853519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Among the selected studies the declared goals was:</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In 66.6% of the cases to develop and test applications support health and rehabilitation, </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In 33.4% of the cases to develop and test solutions to support learning and training.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terms of approaches the included studies used:</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In 46.7% surveys or questionnaires, </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In 26.7% quasi-experimental procedure, </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And finally in 26.7% tested chatbots using randomized controlled trials.</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B36F8BA-F226-47CC-8A4A-F1DB0C0CA7A4}" type="slidenum">
              <a:rPr lang="en-GB" smtClean="0"/>
              <a:t>9</a:t>
            </a:fld>
            <a:endParaRPr lang="en-GB"/>
          </a:p>
        </p:txBody>
      </p:sp>
    </p:spTree>
    <p:extLst>
      <p:ext uri="{BB962C8B-B14F-4D97-AF65-F5344CB8AC3E}">
        <p14:creationId xmlns:p14="http://schemas.microsoft.com/office/powerpoint/2010/main" val="41853656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8/25/2020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8/25/2020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8/25/2020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8/25/2020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8/25/2020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8/25/2020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8/25/2020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8/25/2020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8/25/2020</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8/25/2020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8/25/2020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8/25/2020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8/25/2020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8/25/2020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8/25/2020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8/25/2020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8/25/2020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8/25/2020</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hangingPunct="0"/>
            <a:r>
              <a:rPr lang="en-US" sz="4000" b="1" dirty="0"/>
              <a:t>Preliminary Results of a Systematic </a:t>
            </a:r>
            <a:r>
              <a:rPr lang="en-US" sz="4000" b="1" dirty="0" smtClean="0"/>
              <a:t>Review</a:t>
            </a:r>
            <a:endParaRPr lang="en-GB" sz="4000" dirty="0"/>
          </a:p>
        </p:txBody>
      </p:sp>
      <p:sp>
        <p:nvSpPr>
          <p:cNvPr id="3" name="Subtitle 2"/>
          <p:cNvSpPr>
            <a:spLocks noGrp="1"/>
          </p:cNvSpPr>
          <p:nvPr>
            <p:ph type="subTitle" idx="1"/>
          </p:nvPr>
        </p:nvSpPr>
        <p:spPr>
          <a:xfrm>
            <a:off x="680321" y="4448630"/>
            <a:ext cx="8545565" cy="1952170"/>
          </a:xfrm>
        </p:spPr>
        <p:txBody>
          <a:bodyPr>
            <a:normAutofit/>
          </a:bodyPr>
          <a:lstStyle/>
          <a:p>
            <a:r>
              <a:rPr lang="en-US" b="1" dirty="0"/>
              <a:t>Quality Assessment of Conversational Agents (Chatbots) for People with Disabilities or Special </a:t>
            </a:r>
            <a:r>
              <a:rPr lang="en-US" b="1" dirty="0" smtClean="0"/>
              <a:t>Needs</a:t>
            </a:r>
          </a:p>
          <a:p>
            <a:endParaRPr lang="en-US" b="1" dirty="0"/>
          </a:p>
          <a:p>
            <a:r>
              <a:rPr lang="en-US" b="1" dirty="0" smtClean="0"/>
              <a:t>Presenter: Maria Laura De </a:t>
            </a:r>
            <a:r>
              <a:rPr lang="en-US" b="1" dirty="0" err="1" smtClean="0"/>
              <a:t>Filippis</a:t>
            </a:r>
            <a:endParaRPr lang="en-GB" dirty="0"/>
          </a:p>
        </p:txBody>
      </p:sp>
    </p:spTree>
    <p:extLst>
      <p:ext uri="{BB962C8B-B14F-4D97-AF65-F5344CB8AC3E}">
        <p14:creationId xmlns:p14="http://schemas.microsoft.com/office/powerpoint/2010/main" val="35820749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Discussion (1)</a:t>
            </a:r>
            <a:br>
              <a:rPr lang="en-GB" dirty="0" smtClean="0"/>
            </a:br>
            <a:r>
              <a:rPr lang="en-GB" dirty="0" smtClean="0"/>
              <a:t>Assessment of chatbots’ usability</a:t>
            </a:r>
            <a:endParaRPr lang="en-GB" dirty="0"/>
          </a:p>
        </p:txBody>
      </p:sp>
      <p:sp>
        <p:nvSpPr>
          <p:cNvPr id="3" name="Content Placeholder 2"/>
          <p:cNvSpPr>
            <a:spLocks noGrp="1"/>
          </p:cNvSpPr>
          <p:nvPr>
            <p:ph idx="1"/>
          </p:nvPr>
        </p:nvSpPr>
        <p:spPr/>
        <p:txBody>
          <a:bodyPr>
            <a:normAutofit/>
          </a:bodyPr>
          <a:lstStyle/>
          <a:p>
            <a:r>
              <a:rPr lang="en-GB" dirty="0" smtClean="0"/>
              <a:t>Effectiveness is the most tested factor (80</a:t>
            </a:r>
            <a:r>
              <a:rPr lang="en-GB" dirty="0"/>
              <a:t>% of the </a:t>
            </a:r>
            <a:r>
              <a:rPr lang="en-GB" dirty="0" smtClean="0"/>
              <a:t>studies)</a:t>
            </a:r>
          </a:p>
          <a:p>
            <a:endParaRPr lang="en-GB" dirty="0" smtClean="0"/>
          </a:p>
          <a:p>
            <a:r>
              <a:rPr lang="en-GB" dirty="0" smtClean="0"/>
              <a:t>26.7</a:t>
            </a:r>
            <a:r>
              <a:rPr lang="en-GB" dirty="0"/>
              <a:t>% of the </a:t>
            </a:r>
            <a:r>
              <a:rPr lang="en-GB" dirty="0" smtClean="0"/>
              <a:t>studies </a:t>
            </a:r>
            <a:r>
              <a:rPr lang="en-GB" dirty="0"/>
              <a:t>also investigated </a:t>
            </a:r>
            <a:r>
              <a:rPr lang="en-GB" dirty="0" smtClean="0"/>
              <a:t>efficiency mainly by time to perform and resources </a:t>
            </a:r>
            <a:r>
              <a:rPr lang="en-GB" dirty="0"/>
              <a:t>invested </a:t>
            </a:r>
            <a:r>
              <a:rPr lang="en-GB" dirty="0" smtClean="0"/>
              <a:t>to achieve </a:t>
            </a:r>
            <a:r>
              <a:rPr lang="en-GB" dirty="0"/>
              <a:t>goals. </a:t>
            </a:r>
            <a:endParaRPr lang="en-GB" dirty="0" smtClean="0"/>
          </a:p>
          <a:p>
            <a:endParaRPr lang="en-GB" dirty="0" smtClean="0"/>
          </a:p>
          <a:p>
            <a:r>
              <a:rPr lang="en-GB" dirty="0" smtClean="0"/>
              <a:t>Only </a:t>
            </a:r>
            <a:r>
              <a:rPr lang="en-GB" dirty="0"/>
              <a:t>20% </a:t>
            </a:r>
            <a:r>
              <a:rPr lang="en-GB" dirty="0" smtClean="0"/>
              <a:t>referred a </a:t>
            </a:r>
            <a:r>
              <a:rPr lang="en-GB" dirty="0"/>
              <a:t>structured </a:t>
            </a:r>
            <a:r>
              <a:rPr lang="en-GB" dirty="0" smtClean="0"/>
              <a:t>way of assessing satisfaction with a </a:t>
            </a:r>
            <a:r>
              <a:rPr lang="en-GB" dirty="0"/>
              <a:t>validated </a:t>
            </a:r>
            <a:r>
              <a:rPr lang="en-GB" dirty="0" smtClean="0"/>
              <a:t>scale. In several occasion practitioners </a:t>
            </a:r>
            <a:r>
              <a:rPr lang="en-GB" dirty="0"/>
              <a:t>adapted a standardized </a:t>
            </a:r>
            <a:r>
              <a:rPr lang="en-GB" dirty="0" smtClean="0"/>
              <a:t>tools or used a qualitative scale</a:t>
            </a:r>
            <a:endParaRPr lang="en-GB" dirty="0"/>
          </a:p>
          <a:p>
            <a:endParaRPr lang="en-GB" dirty="0"/>
          </a:p>
        </p:txBody>
      </p:sp>
    </p:spTree>
    <p:extLst>
      <p:ext uri="{BB962C8B-B14F-4D97-AF65-F5344CB8AC3E}">
        <p14:creationId xmlns:p14="http://schemas.microsoft.com/office/powerpoint/2010/main" val="20693958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dirty="0" smtClean="0"/>
              <a:t>Acceptability is the most frequent measure of UX (26.7</a:t>
            </a:r>
            <a:r>
              <a:rPr lang="en-GB" dirty="0"/>
              <a:t>% of the </a:t>
            </a:r>
            <a:r>
              <a:rPr lang="en-GB" dirty="0" smtClean="0"/>
              <a:t>studies). </a:t>
            </a:r>
            <a:r>
              <a:rPr lang="en-GB" sz="1800" dirty="0" smtClean="0"/>
              <a:t>However, this was measured in a qualitative and unstandardized way, or even in a wrong way e.g</a:t>
            </a:r>
            <a:r>
              <a:rPr lang="en-GB" sz="1800" dirty="0"/>
              <a:t>., lack of </a:t>
            </a:r>
            <a:r>
              <a:rPr lang="en-GB" sz="1800" dirty="0" smtClean="0"/>
              <a:t>complaints. </a:t>
            </a:r>
          </a:p>
          <a:p>
            <a:endParaRPr lang="en-GB" dirty="0" smtClean="0"/>
          </a:p>
          <a:p>
            <a:r>
              <a:rPr lang="en-GB" dirty="0" smtClean="0"/>
              <a:t>The remained </a:t>
            </a:r>
            <a:r>
              <a:rPr lang="en-GB" dirty="0"/>
              <a:t>studies </a:t>
            </a:r>
            <a:r>
              <a:rPr lang="en-GB" dirty="0" smtClean="0"/>
              <a:t>tested </a:t>
            </a:r>
            <a:r>
              <a:rPr lang="en-GB" dirty="0"/>
              <a:t>various factors </a:t>
            </a:r>
            <a:r>
              <a:rPr lang="en-GB" dirty="0" smtClean="0"/>
              <a:t>in qualitative way </a:t>
            </a:r>
            <a:r>
              <a:rPr lang="en-GB" sz="1800" dirty="0" smtClean="0"/>
              <a:t>e.g. overall </a:t>
            </a:r>
            <a:r>
              <a:rPr lang="en-GB" sz="1800" dirty="0"/>
              <a:t>experience, safety, acceptability, engagement, intention to use, ease of use, helpfulness, enjoyment, and appearance</a:t>
            </a:r>
            <a:r>
              <a:rPr lang="en-GB" sz="1800" dirty="0" smtClean="0"/>
              <a:t>. </a:t>
            </a:r>
          </a:p>
        </p:txBody>
      </p:sp>
      <p:sp>
        <p:nvSpPr>
          <p:cNvPr id="5" name="Title 1"/>
          <p:cNvSpPr>
            <a:spLocks noGrp="1"/>
          </p:cNvSpPr>
          <p:nvPr>
            <p:ph type="title"/>
          </p:nvPr>
        </p:nvSpPr>
        <p:spPr/>
        <p:txBody>
          <a:bodyPr/>
          <a:lstStyle/>
          <a:p>
            <a:r>
              <a:rPr lang="en-GB" dirty="0" smtClean="0"/>
              <a:t>Discussion (2)</a:t>
            </a:r>
            <a:br>
              <a:rPr lang="en-GB" dirty="0" smtClean="0"/>
            </a:br>
            <a:r>
              <a:rPr lang="en-GB" dirty="0" smtClean="0"/>
              <a:t>Assessment of chatbots’ UX</a:t>
            </a:r>
            <a:endParaRPr lang="en-GB" dirty="0"/>
          </a:p>
        </p:txBody>
      </p:sp>
    </p:spTree>
    <p:extLst>
      <p:ext uri="{BB962C8B-B14F-4D97-AF65-F5344CB8AC3E}">
        <p14:creationId xmlns:p14="http://schemas.microsoft.com/office/powerpoint/2010/main" val="26075676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a:t>
            </a:r>
            <a:endParaRPr lang="en-GB" dirty="0"/>
          </a:p>
        </p:txBody>
      </p:sp>
      <p:sp>
        <p:nvSpPr>
          <p:cNvPr id="3" name="Content Placeholder 2"/>
          <p:cNvSpPr>
            <a:spLocks noGrp="1"/>
          </p:cNvSpPr>
          <p:nvPr>
            <p:ph idx="1"/>
          </p:nvPr>
        </p:nvSpPr>
        <p:spPr/>
        <p:txBody>
          <a:bodyPr>
            <a:normAutofit/>
          </a:bodyPr>
          <a:lstStyle/>
          <a:p>
            <a:r>
              <a:rPr lang="en-GB" dirty="0" smtClean="0"/>
              <a:t>informal </a:t>
            </a:r>
            <a:r>
              <a:rPr lang="en-GB" dirty="0"/>
              <a:t>and untested measures of quality are often employed </a:t>
            </a:r>
            <a:endParaRPr lang="en-GB" dirty="0" smtClean="0"/>
          </a:p>
          <a:p>
            <a:endParaRPr lang="en-GB" dirty="0" smtClean="0"/>
          </a:p>
          <a:p>
            <a:r>
              <a:rPr lang="en-GB" dirty="0" smtClean="0"/>
              <a:t>The </a:t>
            </a:r>
            <a:r>
              <a:rPr lang="en-GB" dirty="0"/>
              <a:t>risk is that shortcomings </a:t>
            </a:r>
            <a:r>
              <a:rPr lang="en-GB" dirty="0" smtClean="0"/>
              <a:t>in </a:t>
            </a:r>
            <a:r>
              <a:rPr lang="en-GB" dirty="0"/>
              <a:t>methods could significantly compromise the quality of chatbot usage, ultimately leading to the abandonment of applications that could otherwise have a positive impact </a:t>
            </a:r>
            <a:r>
              <a:rPr lang="en-GB" dirty="0" smtClean="0"/>
              <a:t>on </a:t>
            </a:r>
            <a:r>
              <a:rPr lang="en-GB" dirty="0"/>
              <a:t>end-users. </a:t>
            </a:r>
            <a:endParaRPr lang="en-GB" dirty="0" smtClean="0"/>
          </a:p>
        </p:txBody>
      </p:sp>
    </p:spTree>
    <p:extLst>
      <p:ext uri="{BB962C8B-B14F-4D97-AF65-F5344CB8AC3E}">
        <p14:creationId xmlns:p14="http://schemas.microsoft.com/office/powerpoint/2010/main" val="5545604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Take away</a:t>
            </a:r>
            <a:endParaRPr lang="en-GB" dirty="0"/>
          </a:p>
        </p:txBody>
      </p:sp>
      <p:sp>
        <p:nvSpPr>
          <p:cNvPr id="3" name="Content Placeholder 2"/>
          <p:cNvSpPr>
            <a:spLocks noGrp="1"/>
          </p:cNvSpPr>
          <p:nvPr>
            <p:ph idx="1"/>
          </p:nvPr>
        </p:nvSpPr>
        <p:spPr>
          <a:xfrm>
            <a:off x="680321" y="2060812"/>
            <a:ext cx="10115058" cy="4380931"/>
          </a:xfrm>
        </p:spPr>
        <p:txBody>
          <a:bodyPr>
            <a:normAutofit fontScale="92500" lnSpcReduction="10000"/>
          </a:bodyPr>
          <a:lstStyle/>
          <a:p>
            <a:pPr marL="457200" indent="-457200">
              <a:buFont typeface="+mj-lt"/>
              <a:buAutoNum type="arabicPeriod"/>
            </a:pPr>
            <a:r>
              <a:rPr lang="en-GB" dirty="0" smtClean="0"/>
              <a:t>Lack </a:t>
            </a:r>
            <a:r>
              <a:rPr lang="en-GB" dirty="0"/>
              <a:t>of complaints </a:t>
            </a:r>
            <a:r>
              <a:rPr lang="en-GB" dirty="0" smtClean="0"/>
              <a:t>is not a measure of satisfaction;</a:t>
            </a:r>
          </a:p>
          <a:p>
            <a:pPr marL="457200" indent="-457200">
              <a:buFont typeface="+mj-lt"/>
              <a:buAutoNum type="arabicPeriod"/>
            </a:pPr>
            <a:endParaRPr lang="en-GB" dirty="0" smtClean="0"/>
          </a:p>
          <a:p>
            <a:pPr marL="457200" indent="-457200">
              <a:buFont typeface="+mj-lt"/>
              <a:buAutoNum type="arabicPeriod"/>
            </a:pPr>
            <a:r>
              <a:rPr lang="en-GB" dirty="0" smtClean="0"/>
              <a:t>Safety </a:t>
            </a:r>
            <a:r>
              <a:rPr lang="en-GB" dirty="0"/>
              <a:t>and </a:t>
            </a:r>
            <a:r>
              <a:rPr lang="en-GB" dirty="0" smtClean="0"/>
              <a:t>acceptability </a:t>
            </a:r>
            <a:r>
              <a:rPr lang="en-GB" dirty="0"/>
              <a:t>should be assessed with consolidated and comparable methodologies to rule out risks in </a:t>
            </a:r>
            <a:r>
              <a:rPr lang="en-GB" dirty="0" smtClean="0"/>
              <a:t>use.</a:t>
            </a:r>
          </a:p>
          <a:p>
            <a:pPr marL="457200" indent="-457200">
              <a:buFont typeface="+mj-lt"/>
              <a:buAutoNum type="arabicPeriod"/>
            </a:pPr>
            <a:endParaRPr lang="en-GB" dirty="0" smtClean="0"/>
          </a:p>
          <a:p>
            <a:pPr marL="457200" indent="-457200">
              <a:buFont typeface="+mj-lt"/>
              <a:buAutoNum type="arabicPeriod"/>
            </a:pPr>
            <a:r>
              <a:rPr lang="en-GB" dirty="0" smtClean="0"/>
              <a:t>Satisfaction is </a:t>
            </a:r>
            <a:r>
              <a:rPr lang="en-GB" dirty="0"/>
              <a:t>a different construct from acceptability, and these two constructs should be </a:t>
            </a:r>
            <a:r>
              <a:rPr lang="en-GB" dirty="0" smtClean="0"/>
              <a:t>measured </a:t>
            </a:r>
            <a:r>
              <a:rPr lang="en-GB" dirty="0"/>
              <a:t>separately with available standardized </a:t>
            </a:r>
            <a:r>
              <a:rPr lang="en-GB" dirty="0" smtClean="0"/>
              <a:t>questionnaires.</a:t>
            </a:r>
          </a:p>
          <a:p>
            <a:pPr marL="457200" indent="-457200">
              <a:buFont typeface="+mj-lt"/>
              <a:buAutoNum type="arabicPeriod"/>
            </a:pPr>
            <a:endParaRPr lang="en-GB" dirty="0" smtClean="0"/>
          </a:p>
          <a:p>
            <a:pPr marL="457200" indent="-457200">
              <a:buFont typeface="+mj-lt"/>
              <a:buAutoNum type="arabicPeriod"/>
            </a:pPr>
            <a:r>
              <a:rPr lang="en-GB" dirty="0" smtClean="0"/>
              <a:t>A framework is needed, however, </a:t>
            </a:r>
            <a:r>
              <a:rPr lang="en-GB" dirty="0"/>
              <a:t>reliable methods and measures to assess interaction are </a:t>
            </a:r>
            <a:r>
              <a:rPr lang="en-GB" dirty="0" smtClean="0"/>
              <a:t>available, </a:t>
            </a:r>
            <a:r>
              <a:rPr lang="en-GB" dirty="0"/>
              <a:t>and these should be adopted and used to enable the generation of comparable evidence regarding the quality of conversational agents. </a:t>
            </a:r>
          </a:p>
          <a:p>
            <a:endParaRPr lang="en-GB" dirty="0"/>
          </a:p>
        </p:txBody>
      </p:sp>
    </p:spTree>
    <p:extLst>
      <p:ext uri="{BB962C8B-B14F-4D97-AF65-F5344CB8AC3E}">
        <p14:creationId xmlns:p14="http://schemas.microsoft.com/office/powerpoint/2010/main" val="19389014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680321" y="3220872"/>
            <a:ext cx="9613861" cy="2674374"/>
          </a:xfrm>
        </p:spPr>
        <p:txBody>
          <a:bodyPr>
            <a:normAutofit/>
          </a:bodyPr>
          <a:lstStyle/>
          <a:p>
            <a:pPr marL="0" indent="0">
              <a:buNone/>
            </a:pPr>
            <a:r>
              <a:rPr lang="en-GB" sz="4000" dirty="0" smtClean="0"/>
              <a:t>Thank you!</a:t>
            </a:r>
            <a:endParaRPr lang="en-GB" sz="4000" dirty="0"/>
          </a:p>
        </p:txBody>
      </p:sp>
    </p:spTree>
    <p:extLst>
      <p:ext uri="{BB962C8B-B14F-4D97-AF65-F5344CB8AC3E}">
        <p14:creationId xmlns:p14="http://schemas.microsoft.com/office/powerpoint/2010/main" val="5769244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15000"/>
                    </a14:imgEffect>
                  </a14:imgLayer>
                </a14:imgProps>
              </a:ext>
              <a:ext uri="{28A0092B-C50C-407E-A947-70E740481C1C}">
                <a14:useLocalDpi xmlns:a14="http://schemas.microsoft.com/office/drawing/2010/main" val="0"/>
              </a:ext>
            </a:extLst>
          </a:blip>
          <a:srcRect t="32726" b="47044"/>
          <a:stretch/>
        </p:blipFill>
        <p:spPr>
          <a:xfrm>
            <a:off x="0" y="622300"/>
            <a:ext cx="10439401" cy="1346200"/>
          </a:xfrm>
          <a:prstGeom prst="rect">
            <a:avLst/>
          </a:prstGeom>
        </p:spPr>
      </p:pic>
      <p:sp>
        <p:nvSpPr>
          <p:cNvPr id="2" name="Title 1"/>
          <p:cNvSpPr>
            <a:spLocks noGrp="1"/>
          </p:cNvSpPr>
          <p:nvPr>
            <p:ph type="title"/>
          </p:nvPr>
        </p:nvSpPr>
        <p:spPr>
          <a:xfrm>
            <a:off x="680321" y="1019928"/>
            <a:ext cx="9613861" cy="1080938"/>
          </a:xfrm>
        </p:spPr>
        <p:txBody>
          <a:bodyPr/>
          <a:lstStyle/>
          <a:p>
            <a:r>
              <a:rPr lang="en-GB" dirty="0" smtClean="0"/>
              <a:t>The team</a:t>
            </a:r>
            <a:endParaRPr lang="en-GB" dirty="0"/>
          </a:p>
        </p:txBody>
      </p:sp>
      <p:sp>
        <p:nvSpPr>
          <p:cNvPr id="3" name="Content Placeholder 2"/>
          <p:cNvSpPr>
            <a:spLocks noGrp="1"/>
          </p:cNvSpPr>
          <p:nvPr>
            <p:ph idx="1"/>
          </p:nvPr>
        </p:nvSpPr>
        <p:spPr>
          <a:xfrm>
            <a:off x="165101" y="2260673"/>
            <a:ext cx="10274300" cy="3599316"/>
          </a:xfrm>
          <a:solidFill>
            <a:schemeClr val="tx1">
              <a:alpha val="90000"/>
            </a:schemeClr>
          </a:solidFill>
        </p:spPr>
        <p:txBody>
          <a:bodyPr>
            <a:normAutofit fontScale="92500" lnSpcReduction="10000"/>
          </a:bodyPr>
          <a:lstStyle/>
          <a:p>
            <a:pPr marL="0" indent="0">
              <a:buNone/>
            </a:pPr>
            <a:r>
              <a:rPr lang="en-US" b="1" dirty="0" smtClean="0">
                <a:solidFill>
                  <a:schemeClr val="bg1"/>
                </a:solidFill>
              </a:rPr>
              <a:t>Maria </a:t>
            </a:r>
            <a:r>
              <a:rPr lang="en-US" b="1" dirty="0">
                <a:solidFill>
                  <a:schemeClr val="bg1"/>
                </a:solidFill>
              </a:rPr>
              <a:t>Laura De </a:t>
            </a:r>
            <a:r>
              <a:rPr lang="en-US" b="1" dirty="0" err="1" smtClean="0">
                <a:solidFill>
                  <a:schemeClr val="bg1"/>
                </a:solidFill>
              </a:rPr>
              <a:t>Filippis</a:t>
            </a:r>
            <a:r>
              <a:rPr lang="en-US" b="1" dirty="0" smtClean="0">
                <a:solidFill>
                  <a:schemeClr val="bg1"/>
                </a:solidFill>
              </a:rPr>
              <a:t>, Stefano Federici, Maria Laura </a:t>
            </a:r>
            <a:r>
              <a:rPr lang="en-US" b="1" dirty="0" err="1" smtClean="0">
                <a:solidFill>
                  <a:schemeClr val="bg1"/>
                </a:solidFill>
              </a:rPr>
              <a:t>Mele</a:t>
            </a:r>
            <a:r>
              <a:rPr lang="en-US" b="1" dirty="0" smtClean="0">
                <a:solidFill>
                  <a:schemeClr val="bg1"/>
                </a:solidFill>
              </a:rPr>
              <a:t>, Marco </a:t>
            </a:r>
            <a:r>
              <a:rPr lang="en-US" b="1" dirty="0" err="1" smtClean="0">
                <a:solidFill>
                  <a:schemeClr val="bg1"/>
                </a:solidFill>
              </a:rPr>
              <a:t>Bracalenti</a:t>
            </a:r>
            <a:r>
              <a:rPr lang="en-US" b="1" dirty="0" smtClean="0">
                <a:solidFill>
                  <a:schemeClr val="bg1"/>
                </a:solidFill>
              </a:rPr>
              <a:t> </a:t>
            </a:r>
            <a:r>
              <a:rPr lang="en-US" dirty="0" smtClean="0">
                <a:solidFill>
                  <a:schemeClr val="bg1"/>
                </a:solidFill>
              </a:rPr>
              <a:t/>
            </a:r>
            <a:br>
              <a:rPr lang="en-US" dirty="0" smtClean="0">
                <a:solidFill>
                  <a:schemeClr val="bg1"/>
                </a:solidFill>
              </a:rPr>
            </a:br>
            <a:r>
              <a:rPr lang="en-US" sz="1600" dirty="0" smtClean="0">
                <a:solidFill>
                  <a:schemeClr val="bg1"/>
                </a:solidFill>
              </a:rPr>
              <a:t>University </a:t>
            </a:r>
            <a:r>
              <a:rPr lang="en-US" sz="1600" dirty="0">
                <a:solidFill>
                  <a:schemeClr val="bg1"/>
                </a:solidFill>
              </a:rPr>
              <a:t>of Perugia (IT</a:t>
            </a:r>
            <a:r>
              <a:rPr lang="en-US" sz="1600" dirty="0" smtClean="0">
                <a:solidFill>
                  <a:schemeClr val="bg1"/>
                </a:solidFill>
              </a:rPr>
              <a:t>)</a:t>
            </a:r>
            <a:endParaRPr lang="en-US" baseline="30000" dirty="0">
              <a:solidFill>
                <a:schemeClr val="bg1"/>
              </a:solidFill>
            </a:endParaRPr>
          </a:p>
          <a:p>
            <a:pPr marL="0" indent="0">
              <a:buNone/>
            </a:pPr>
            <a:endParaRPr lang="en-US" dirty="0" smtClean="0">
              <a:solidFill>
                <a:schemeClr val="bg1"/>
              </a:solidFill>
            </a:endParaRPr>
          </a:p>
          <a:p>
            <a:pPr marL="0" indent="0">
              <a:buNone/>
            </a:pPr>
            <a:r>
              <a:rPr lang="en-US" b="1" dirty="0" smtClean="0">
                <a:solidFill>
                  <a:schemeClr val="bg1"/>
                </a:solidFill>
              </a:rPr>
              <a:t>Simone Borsci </a:t>
            </a:r>
            <a:r>
              <a:rPr lang="en-US" dirty="0" smtClean="0">
                <a:solidFill>
                  <a:schemeClr val="bg1"/>
                </a:solidFill>
              </a:rPr>
              <a:t/>
            </a:r>
            <a:br>
              <a:rPr lang="en-US" dirty="0" smtClean="0">
                <a:solidFill>
                  <a:schemeClr val="bg1"/>
                </a:solidFill>
              </a:rPr>
            </a:br>
            <a:r>
              <a:rPr lang="en-US" sz="1600" dirty="0" smtClean="0">
                <a:solidFill>
                  <a:schemeClr val="bg1"/>
                </a:solidFill>
              </a:rPr>
              <a:t>University </a:t>
            </a:r>
            <a:r>
              <a:rPr lang="en-US" sz="1600" dirty="0">
                <a:solidFill>
                  <a:schemeClr val="bg1"/>
                </a:solidFill>
              </a:rPr>
              <a:t>of </a:t>
            </a:r>
            <a:r>
              <a:rPr lang="en-US" sz="1600" dirty="0" err="1" smtClean="0">
                <a:solidFill>
                  <a:schemeClr val="bg1"/>
                </a:solidFill>
              </a:rPr>
              <a:t>Twente</a:t>
            </a:r>
            <a:r>
              <a:rPr lang="en-US" sz="1600" dirty="0" smtClean="0">
                <a:solidFill>
                  <a:schemeClr val="bg1"/>
                </a:solidFill>
              </a:rPr>
              <a:t> (NL), Imperial College and </a:t>
            </a:r>
            <a:r>
              <a:rPr lang="en-US" sz="1600" dirty="0">
                <a:solidFill>
                  <a:schemeClr val="bg1"/>
                </a:solidFill>
              </a:rPr>
              <a:t>Hertfordshire </a:t>
            </a:r>
            <a:r>
              <a:rPr lang="en-US" sz="1600" dirty="0" smtClean="0">
                <a:solidFill>
                  <a:schemeClr val="bg1"/>
                </a:solidFill>
              </a:rPr>
              <a:t>University (UK)</a:t>
            </a:r>
            <a:endParaRPr lang="en-US" dirty="0" smtClean="0">
              <a:solidFill>
                <a:schemeClr val="bg1"/>
              </a:solidFill>
            </a:endParaRPr>
          </a:p>
          <a:p>
            <a:pPr marL="0" indent="0">
              <a:buNone/>
            </a:pPr>
            <a:endParaRPr lang="it-IT" dirty="0" smtClean="0">
              <a:solidFill>
                <a:schemeClr val="bg1"/>
              </a:solidFill>
            </a:endParaRPr>
          </a:p>
          <a:p>
            <a:pPr marL="0" indent="0">
              <a:buNone/>
            </a:pPr>
            <a:r>
              <a:rPr lang="it-IT" b="1" dirty="0" smtClean="0">
                <a:solidFill>
                  <a:schemeClr val="bg1"/>
                </a:solidFill>
              </a:rPr>
              <a:t>Giancarlo Gaudino, </a:t>
            </a:r>
            <a:r>
              <a:rPr lang="it-IT" b="1" dirty="0">
                <a:solidFill>
                  <a:schemeClr val="bg1"/>
                </a:solidFill>
              </a:rPr>
              <a:t>Antonello </a:t>
            </a:r>
            <a:r>
              <a:rPr lang="it-IT" b="1" dirty="0" smtClean="0">
                <a:solidFill>
                  <a:schemeClr val="bg1"/>
                </a:solidFill>
              </a:rPr>
              <a:t>Cocco, </a:t>
            </a:r>
            <a:r>
              <a:rPr lang="it-IT" b="1" dirty="0">
                <a:solidFill>
                  <a:schemeClr val="bg1"/>
                </a:solidFill>
              </a:rPr>
              <a:t>Massimo </a:t>
            </a:r>
            <a:r>
              <a:rPr lang="it-IT" b="1" dirty="0" smtClean="0">
                <a:solidFill>
                  <a:schemeClr val="bg1"/>
                </a:solidFill>
              </a:rPr>
              <a:t>Amendola</a:t>
            </a:r>
            <a:r>
              <a:rPr lang="it-IT" b="1" baseline="30000" dirty="0">
                <a:solidFill>
                  <a:schemeClr val="bg1"/>
                </a:solidFill>
              </a:rPr>
              <a:t/>
            </a:r>
            <a:br>
              <a:rPr lang="it-IT" b="1" baseline="30000" dirty="0">
                <a:solidFill>
                  <a:schemeClr val="bg1"/>
                </a:solidFill>
              </a:rPr>
            </a:br>
            <a:r>
              <a:rPr lang="en-US" sz="1600" dirty="0" smtClean="0">
                <a:solidFill>
                  <a:schemeClr val="bg1"/>
                </a:solidFill>
              </a:rPr>
              <a:t>Superior </a:t>
            </a:r>
            <a:r>
              <a:rPr lang="en-US" sz="1600" dirty="0">
                <a:solidFill>
                  <a:schemeClr val="bg1"/>
                </a:solidFill>
              </a:rPr>
              <a:t>Institute of Communication and Information Technologies, Ministry of Economic Development (IT</a:t>
            </a:r>
            <a:r>
              <a:rPr lang="en-US" sz="1600" dirty="0" smtClean="0">
                <a:solidFill>
                  <a:schemeClr val="bg1"/>
                </a:solidFill>
              </a:rPr>
              <a:t>)</a:t>
            </a:r>
            <a:endParaRPr lang="en-US" sz="1600" dirty="0">
              <a:solidFill>
                <a:schemeClr val="bg1"/>
              </a:solidFill>
            </a:endParaRPr>
          </a:p>
          <a:p>
            <a:pPr marL="0" indent="0">
              <a:buNone/>
            </a:pPr>
            <a:endParaRPr lang="en-US" dirty="0" smtClean="0">
              <a:solidFill>
                <a:schemeClr val="bg1"/>
              </a:solidFill>
            </a:endParaRPr>
          </a:p>
          <a:p>
            <a:pPr marL="0" indent="0">
              <a:buNone/>
            </a:pPr>
            <a:r>
              <a:rPr lang="en-US" b="1" dirty="0" smtClean="0">
                <a:solidFill>
                  <a:schemeClr val="bg1"/>
                </a:solidFill>
              </a:rPr>
              <a:t>Emilio </a:t>
            </a:r>
            <a:r>
              <a:rPr lang="en-US" b="1" dirty="0" err="1" smtClean="0">
                <a:solidFill>
                  <a:schemeClr val="bg1"/>
                </a:solidFill>
              </a:rPr>
              <a:t>Simonetti</a:t>
            </a:r>
            <a:r>
              <a:rPr lang="en-US" dirty="0">
                <a:solidFill>
                  <a:schemeClr val="bg1"/>
                </a:solidFill>
              </a:rPr>
              <a:t/>
            </a:r>
            <a:br>
              <a:rPr lang="en-US" dirty="0">
                <a:solidFill>
                  <a:schemeClr val="bg1"/>
                </a:solidFill>
              </a:rPr>
            </a:br>
            <a:r>
              <a:rPr lang="en-US" sz="1600" dirty="0" smtClean="0">
                <a:solidFill>
                  <a:schemeClr val="bg1"/>
                </a:solidFill>
              </a:rPr>
              <a:t>Department </a:t>
            </a:r>
            <a:r>
              <a:rPr lang="en-US" sz="1600" dirty="0">
                <a:solidFill>
                  <a:schemeClr val="bg1"/>
                </a:solidFill>
              </a:rPr>
              <a:t>of Public Service, Prime Minister’s Office (IT</a:t>
            </a:r>
            <a:r>
              <a:rPr lang="en-US" sz="1600" dirty="0" smtClean="0">
                <a:solidFill>
                  <a:schemeClr val="bg1"/>
                </a:solidFill>
              </a:rPr>
              <a:t>)</a:t>
            </a:r>
            <a:endParaRPr lang="en-GB" sz="1600" dirty="0">
              <a:solidFill>
                <a:schemeClr val="bg1"/>
              </a:solidFill>
            </a:endParaRPr>
          </a:p>
        </p:txBody>
      </p:sp>
    </p:spTree>
    <p:extLst>
      <p:ext uri="{BB962C8B-B14F-4D97-AF65-F5344CB8AC3E}">
        <p14:creationId xmlns:p14="http://schemas.microsoft.com/office/powerpoint/2010/main" val="40045179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Chatbots  and conversational agents</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6900" y="2019300"/>
            <a:ext cx="6832601" cy="4775200"/>
          </a:xfrm>
          <a:prstGeom prst="rect">
            <a:avLst/>
          </a:prstGeom>
        </p:spPr>
      </p:pic>
    </p:spTree>
    <p:extLst>
      <p:ext uri="{BB962C8B-B14F-4D97-AF65-F5344CB8AC3E}">
        <p14:creationId xmlns:p14="http://schemas.microsoft.com/office/powerpoint/2010/main" val="26636348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issues</a:t>
            </a:r>
            <a:endParaRPr lang="en-GB" dirty="0"/>
          </a:p>
        </p:txBody>
      </p:sp>
      <p:sp>
        <p:nvSpPr>
          <p:cNvPr id="3" name="Content Placeholder 2"/>
          <p:cNvSpPr>
            <a:spLocks noGrp="1"/>
          </p:cNvSpPr>
          <p:nvPr>
            <p:ph idx="1"/>
          </p:nvPr>
        </p:nvSpPr>
        <p:spPr>
          <a:xfrm>
            <a:off x="388221" y="2336801"/>
            <a:ext cx="9613861" cy="2630984"/>
          </a:xfrm>
        </p:spPr>
        <p:txBody>
          <a:bodyPr>
            <a:normAutofit/>
          </a:bodyPr>
          <a:lstStyle/>
          <a:p>
            <a:pPr marL="0" indent="0">
              <a:buNone/>
            </a:pPr>
            <a:r>
              <a:rPr lang="en-US" dirty="0" smtClean="0"/>
              <a:t>It is yet unclear:</a:t>
            </a:r>
          </a:p>
          <a:p>
            <a:pPr marL="0" indent="0">
              <a:buNone/>
            </a:pPr>
            <a:endParaRPr lang="en-US" dirty="0" smtClean="0"/>
          </a:p>
          <a:p>
            <a:r>
              <a:rPr lang="en-US" dirty="0" smtClean="0"/>
              <a:t>how quantify </a:t>
            </a:r>
            <a:r>
              <a:rPr lang="en-US" dirty="0"/>
              <a:t>the objective and subjective dimensions of </a:t>
            </a:r>
            <a:r>
              <a:rPr lang="en-US" dirty="0" smtClean="0"/>
              <a:t>experience with chatbots in </a:t>
            </a:r>
            <a:r>
              <a:rPr lang="en-US" dirty="0"/>
              <a:t>a reliable and </a:t>
            </a:r>
            <a:r>
              <a:rPr lang="en-US" dirty="0" smtClean="0"/>
              <a:t>comparable</a:t>
            </a:r>
            <a:endParaRPr lang="en-US" dirty="0"/>
          </a:p>
          <a:p>
            <a:endParaRPr lang="en-US" dirty="0" smtClean="0"/>
          </a:p>
          <a:p>
            <a:r>
              <a:rPr lang="en-US" dirty="0" smtClean="0"/>
              <a:t>How to compare the quality of interaction with different chatbots </a:t>
            </a:r>
            <a:endParaRPr lang="en-GB" dirty="0"/>
          </a:p>
          <a:p>
            <a:pPr marL="0" indent="0">
              <a:buNone/>
            </a:pPr>
            <a:endParaRPr lang="en-GB" dirty="0" smtClean="0"/>
          </a:p>
        </p:txBody>
      </p:sp>
    </p:spTree>
    <p:extLst>
      <p:ext uri="{BB962C8B-B14F-4D97-AF65-F5344CB8AC3E}">
        <p14:creationId xmlns:p14="http://schemas.microsoft.com/office/powerpoint/2010/main" val="30751443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Goal</a:t>
            </a:r>
            <a:endParaRPr lang="en-GB" dirty="0"/>
          </a:p>
        </p:txBody>
      </p:sp>
      <p:sp>
        <p:nvSpPr>
          <p:cNvPr id="3" name="Content Placeholder 2"/>
          <p:cNvSpPr>
            <a:spLocks noGrp="1"/>
          </p:cNvSpPr>
          <p:nvPr>
            <p:ph idx="1"/>
          </p:nvPr>
        </p:nvSpPr>
        <p:spPr>
          <a:xfrm>
            <a:off x="533400" y="2692473"/>
            <a:ext cx="9944100" cy="3599316"/>
          </a:xfrm>
        </p:spPr>
        <p:txBody>
          <a:bodyPr/>
          <a:lstStyle/>
          <a:p>
            <a:pPr marL="0" indent="0">
              <a:buNone/>
            </a:pPr>
            <a:r>
              <a:rPr lang="en-US" sz="3200" dirty="0" smtClean="0"/>
              <a:t>Review how AI-based </a:t>
            </a:r>
            <a:r>
              <a:rPr lang="en-US" sz="3200" dirty="0"/>
              <a:t>agents </a:t>
            </a:r>
            <a:r>
              <a:rPr lang="en-US" sz="3200" dirty="0" smtClean="0"/>
              <a:t>for </a:t>
            </a:r>
            <a:r>
              <a:rPr lang="en-US" sz="3200" dirty="0"/>
              <a:t>people with disabilities or special </a:t>
            </a:r>
            <a:r>
              <a:rPr lang="en-US" sz="3200" dirty="0" smtClean="0"/>
              <a:t>needs</a:t>
            </a:r>
            <a:r>
              <a:rPr lang="en-US" sz="3200" dirty="0"/>
              <a:t> </a:t>
            </a:r>
            <a:r>
              <a:rPr lang="en-US" sz="3200" dirty="0" smtClean="0"/>
              <a:t>are assessed </a:t>
            </a:r>
          </a:p>
          <a:p>
            <a:pPr marL="0" indent="0">
              <a:buNone/>
            </a:pPr>
            <a:endParaRPr lang="en-US" sz="3200" dirty="0" smtClean="0"/>
          </a:p>
          <a:p>
            <a:pPr marL="0" indent="0">
              <a:buNone/>
            </a:pPr>
            <a:r>
              <a:rPr lang="en-US" dirty="0" smtClean="0"/>
              <a:t>i.e., how key factors of usability and UX are assessed? </a:t>
            </a:r>
          </a:p>
          <a:p>
            <a:pPr marL="0" indent="0">
              <a:buNone/>
            </a:pPr>
            <a:endParaRPr lang="en-US" dirty="0" smtClean="0"/>
          </a:p>
          <a:p>
            <a:endParaRPr lang="en-GB" dirty="0"/>
          </a:p>
          <a:p>
            <a:endParaRPr lang="en-GB" dirty="0"/>
          </a:p>
        </p:txBody>
      </p:sp>
    </p:spTree>
    <p:extLst>
      <p:ext uri="{BB962C8B-B14F-4D97-AF65-F5344CB8AC3E}">
        <p14:creationId xmlns:p14="http://schemas.microsoft.com/office/powerpoint/2010/main" val="42302451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questions</a:t>
            </a:r>
            <a:endParaRPr lang="en-GB" dirty="0"/>
          </a:p>
        </p:txBody>
      </p:sp>
      <p:sp>
        <p:nvSpPr>
          <p:cNvPr id="3" name="Content Placeholder 2"/>
          <p:cNvSpPr>
            <a:spLocks noGrp="1"/>
          </p:cNvSpPr>
          <p:nvPr>
            <p:ph idx="1"/>
          </p:nvPr>
        </p:nvSpPr>
        <p:spPr>
          <a:xfrm>
            <a:off x="680321" y="2336873"/>
            <a:ext cx="9809879" cy="3599316"/>
          </a:xfrm>
        </p:spPr>
        <p:txBody>
          <a:bodyPr/>
          <a:lstStyle/>
          <a:p>
            <a:pPr marL="0" indent="0">
              <a:buNone/>
            </a:pPr>
            <a:r>
              <a:rPr lang="en-US" dirty="0" smtClean="0"/>
              <a:t> </a:t>
            </a:r>
          </a:p>
          <a:p>
            <a:pPr marL="457200" indent="-457200" hangingPunct="0">
              <a:buFont typeface="+mj-lt"/>
              <a:buAutoNum type="arabicPeriod"/>
            </a:pPr>
            <a:r>
              <a:rPr lang="en-US" dirty="0"/>
              <a:t>How are the key factors of usability </a:t>
            </a:r>
            <a:r>
              <a:rPr lang="en-US" dirty="0" smtClean="0"/>
              <a:t>measured </a:t>
            </a:r>
            <a:r>
              <a:rPr lang="en-US" dirty="0"/>
              <a:t>and reported </a:t>
            </a:r>
            <a:r>
              <a:rPr lang="en-US" dirty="0" smtClean="0"/>
              <a:t>(ISO 9241-11)? </a:t>
            </a:r>
            <a:endParaRPr lang="en-GB" dirty="0"/>
          </a:p>
          <a:p>
            <a:pPr marL="457200" indent="-457200" hangingPunct="0">
              <a:buFont typeface="+mj-lt"/>
              <a:buAutoNum type="arabicPeriod"/>
            </a:pPr>
            <a:r>
              <a:rPr lang="en-US" dirty="0"/>
              <a:t>How are factors relating to UX measured and reported </a:t>
            </a:r>
            <a:r>
              <a:rPr lang="en-US" dirty="0" smtClean="0"/>
              <a:t>(ISO 9241-210)?</a:t>
            </a:r>
            <a:endParaRPr lang="en-GB" dirty="0"/>
          </a:p>
          <a:p>
            <a:pPr marL="0" indent="0">
              <a:buNone/>
            </a:pPr>
            <a:endParaRPr lang="en-GB" dirty="0"/>
          </a:p>
          <a:p>
            <a:endParaRPr lang="en-GB" dirty="0"/>
          </a:p>
        </p:txBody>
      </p:sp>
    </p:spTree>
    <p:extLst>
      <p:ext uri="{BB962C8B-B14F-4D97-AF65-F5344CB8AC3E}">
        <p14:creationId xmlns:p14="http://schemas.microsoft.com/office/powerpoint/2010/main" val="15216922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Methods</a:t>
            </a:r>
            <a:endParaRPr lang="en-GB" dirty="0"/>
          </a:p>
        </p:txBody>
      </p:sp>
      <p:sp>
        <p:nvSpPr>
          <p:cNvPr id="3" name="Content Placeholder 2"/>
          <p:cNvSpPr>
            <a:spLocks noGrp="1"/>
          </p:cNvSpPr>
          <p:nvPr>
            <p:ph type="body" idx="1"/>
          </p:nvPr>
        </p:nvSpPr>
        <p:spPr/>
        <p:txBody>
          <a:bodyPr>
            <a:normAutofit/>
          </a:bodyPr>
          <a:lstStyle/>
          <a:p>
            <a:pPr hangingPunct="0"/>
            <a:r>
              <a:rPr lang="en-US" sz="2800" dirty="0" smtClean="0"/>
              <a:t>Inclusion criteria: </a:t>
            </a:r>
          </a:p>
        </p:txBody>
      </p:sp>
      <p:sp>
        <p:nvSpPr>
          <p:cNvPr id="4" name="Content Placeholder 3"/>
          <p:cNvSpPr>
            <a:spLocks noGrp="1"/>
          </p:cNvSpPr>
          <p:nvPr>
            <p:ph sz="half" idx="2"/>
          </p:nvPr>
        </p:nvSpPr>
        <p:spPr>
          <a:xfrm>
            <a:off x="680322" y="3030008"/>
            <a:ext cx="4698355" cy="3411735"/>
          </a:xfrm>
        </p:spPr>
        <p:txBody>
          <a:bodyPr>
            <a:normAutofit/>
          </a:bodyPr>
          <a:lstStyle/>
          <a:p>
            <a:pPr hangingPunct="0"/>
            <a:r>
              <a:rPr lang="en-US" dirty="0" smtClean="0"/>
              <a:t>chatbots </a:t>
            </a:r>
            <a:r>
              <a:rPr lang="en-US" dirty="0"/>
              <a:t>or conversational </a:t>
            </a:r>
            <a:r>
              <a:rPr lang="en-US" dirty="0" smtClean="0"/>
              <a:t>agents </a:t>
            </a:r>
            <a:r>
              <a:rPr lang="en-US" dirty="0"/>
              <a:t>for </a:t>
            </a:r>
            <a:r>
              <a:rPr lang="en-US" dirty="0" smtClean="0"/>
              <a:t>PWDSP </a:t>
            </a:r>
          </a:p>
          <a:p>
            <a:pPr lvl="1" hangingPunct="0"/>
            <a:r>
              <a:rPr lang="en-US" sz="1800" dirty="0" smtClean="0"/>
              <a:t>in </a:t>
            </a:r>
            <a:r>
              <a:rPr lang="en-US" sz="1800" dirty="0"/>
              <a:t>the title, abstract, keywords or main text; </a:t>
            </a:r>
          </a:p>
          <a:p>
            <a:pPr hangingPunct="0"/>
            <a:r>
              <a:rPr lang="en-US" dirty="0" smtClean="0"/>
              <a:t>included </a:t>
            </a:r>
            <a:r>
              <a:rPr lang="en-US" dirty="0"/>
              <a:t>empirical findings </a:t>
            </a:r>
            <a:r>
              <a:rPr lang="en-US" dirty="0" smtClean="0"/>
              <a:t>and factors</a:t>
            </a:r>
            <a:endParaRPr lang="en-US" dirty="0"/>
          </a:p>
        </p:txBody>
      </p:sp>
      <p:sp>
        <p:nvSpPr>
          <p:cNvPr id="5" name="Text Placeholder 4"/>
          <p:cNvSpPr>
            <a:spLocks noGrp="1"/>
          </p:cNvSpPr>
          <p:nvPr>
            <p:ph type="body" sz="quarter" idx="3"/>
          </p:nvPr>
        </p:nvSpPr>
        <p:spPr/>
        <p:txBody>
          <a:bodyPr>
            <a:normAutofit/>
          </a:bodyPr>
          <a:lstStyle/>
          <a:p>
            <a:r>
              <a:rPr lang="en-US" sz="2800" dirty="0"/>
              <a:t>Exclusion criteria</a:t>
            </a:r>
            <a:r>
              <a:rPr lang="en-US" sz="2800" dirty="0" smtClean="0"/>
              <a:t>:</a:t>
            </a:r>
            <a:endParaRPr lang="en-US" sz="2800" dirty="0"/>
          </a:p>
        </p:txBody>
      </p:sp>
      <p:sp>
        <p:nvSpPr>
          <p:cNvPr id="6" name="Content Placeholder 5"/>
          <p:cNvSpPr>
            <a:spLocks noGrp="1"/>
          </p:cNvSpPr>
          <p:nvPr>
            <p:ph sz="quarter" idx="4"/>
          </p:nvPr>
        </p:nvSpPr>
        <p:spPr>
          <a:xfrm>
            <a:off x="5594123" y="3030008"/>
            <a:ext cx="5801758" cy="3411735"/>
          </a:xfrm>
        </p:spPr>
        <p:txBody>
          <a:bodyPr>
            <a:normAutofit/>
          </a:bodyPr>
          <a:lstStyle/>
          <a:p>
            <a:r>
              <a:rPr lang="en-US" dirty="0" smtClean="0"/>
              <a:t>testing emotion</a:t>
            </a:r>
          </a:p>
          <a:p>
            <a:r>
              <a:rPr lang="en-US" dirty="0"/>
              <a:t>d</a:t>
            </a:r>
            <a:r>
              <a:rPr lang="en-US" dirty="0" smtClean="0"/>
              <a:t>etecting </a:t>
            </a:r>
            <a:r>
              <a:rPr lang="en-US" dirty="0"/>
              <a:t>the development of disability </a:t>
            </a:r>
            <a:r>
              <a:rPr lang="en-US" dirty="0" smtClean="0"/>
              <a:t>conditions; </a:t>
            </a:r>
          </a:p>
          <a:p>
            <a:r>
              <a:rPr lang="en-US" dirty="0" smtClean="0"/>
              <a:t>chatbots </a:t>
            </a:r>
            <a:r>
              <a:rPr lang="en-US" dirty="0"/>
              <a:t>supporting people with alcoholism, anxiety, </a:t>
            </a:r>
            <a:r>
              <a:rPr lang="en-US" dirty="0" smtClean="0"/>
              <a:t>etc. </a:t>
            </a:r>
          </a:p>
          <a:p>
            <a:r>
              <a:rPr lang="en-US" dirty="0" smtClean="0"/>
              <a:t>the </a:t>
            </a:r>
            <a:r>
              <a:rPr lang="en-US" dirty="0"/>
              <a:t>assessment of </a:t>
            </a:r>
            <a:r>
              <a:rPr lang="en-US" dirty="0" smtClean="0"/>
              <a:t>compliance </a:t>
            </a:r>
            <a:r>
              <a:rPr lang="en-US" dirty="0"/>
              <a:t>with </a:t>
            </a:r>
            <a:r>
              <a:rPr lang="en-US" dirty="0" smtClean="0"/>
              <a:t>treatment</a:t>
            </a:r>
            <a:r>
              <a:rPr lang="en-US" dirty="0"/>
              <a:t>, </a:t>
            </a:r>
            <a:endParaRPr lang="en-US" dirty="0" smtClean="0"/>
          </a:p>
          <a:p>
            <a:r>
              <a:rPr lang="en-US" dirty="0" smtClean="0"/>
              <a:t>the </a:t>
            </a:r>
            <a:r>
              <a:rPr lang="en-US" dirty="0"/>
              <a:t>ethical and legal </a:t>
            </a:r>
            <a:r>
              <a:rPr lang="en-US" dirty="0" smtClean="0"/>
              <a:t>implications</a:t>
            </a:r>
            <a:endParaRPr lang="en-GB" dirty="0"/>
          </a:p>
        </p:txBody>
      </p:sp>
    </p:spTree>
    <p:extLst>
      <p:ext uri="{BB962C8B-B14F-4D97-AF65-F5344CB8AC3E}">
        <p14:creationId xmlns:p14="http://schemas.microsoft.com/office/powerpoint/2010/main" val="27479489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Results (1)</a:t>
            </a:r>
            <a:endParaRPr lang="en-GB" dirty="0"/>
          </a:p>
        </p:txBody>
      </p:sp>
      <p:pic>
        <p:nvPicPr>
          <p:cNvPr id="5" name="Picture 4"/>
          <p:cNvPicPr>
            <a:picLocks noChangeAspect="1"/>
          </p:cNvPicPr>
          <p:nvPr/>
        </p:nvPicPr>
        <p:blipFill rotWithShape="1">
          <a:blip r:embed="rId3"/>
          <a:srcRect l="11299"/>
          <a:stretch/>
        </p:blipFill>
        <p:spPr>
          <a:xfrm>
            <a:off x="5954663" y="0"/>
            <a:ext cx="6237337" cy="6858000"/>
          </a:xfrm>
          <a:prstGeom prst="rect">
            <a:avLst/>
          </a:prstGeom>
          <a:solidFill>
            <a:schemeClr val="tx1"/>
          </a:solidFill>
        </p:spPr>
      </p:pic>
      <p:sp>
        <p:nvSpPr>
          <p:cNvPr id="7" name="Content Placeholder 2"/>
          <p:cNvSpPr>
            <a:spLocks noGrp="1"/>
          </p:cNvSpPr>
          <p:nvPr>
            <p:ph idx="1"/>
          </p:nvPr>
        </p:nvSpPr>
        <p:spPr>
          <a:xfrm>
            <a:off x="549693" y="2906486"/>
            <a:ext cx="5274342" cy="2667000"/>
          </a:xfrm>
        </p:spPr>
        <p:txBody>
          <a:bodyPr>
            <a:normAutofit/>
          </a:bodyPr>
          <a:lstStyle/>
          <a:p>
            <a:r>
              <a:rPr lang="en-GB" dirty="0" smtClean="0"/>
              <a:t>192 items were reduced to 15:</a:t>
            </a:r>
          </a:p>
          <a:p>
            <a:pPr lvl="1"/>
            <a:endParaRPr lang="en-US" dirty="0" smtClean="0"/>
          </a:p>
          <a:p>
            <a:pPr lvl="1"/>
            <a:r>
              <a:rPr lang="en-US" dirty="0" smtClean="0"/>
              <a:t>80</a:t>
            </a:r>
            <a:r>
              <a:rPr lang="en-US" dirty="0"/>
              <a:t>% </a:t>
            </a:r>
            <a:r>
              <a:rPr lang="en-US" dirty="0" smtClean="0"/>
              <a:t>autism and </a:t>
            </a:r>
            <a:r>
              <a:rPr lang="en-US" dirty="0"/>
              <a:t>mental </a:t>
            </a:r>
            <a:r>
              <a:rPr lang="en-US" dirty="0" smtClean="0"/>
              <a:t>disabilities,</a:t>
            </a:r>
          </a:p>
          <a:p>
            <a:pPr lvl="1"/>
            <a:endParaRPr lang="en-US" dirty="0" smtClean="0"/>
          </a:p>
          <a:p>
            <a:pPr lvl="1"/>
            <a:r>
              <a:rPr lang="en-US" dirty="0" smtClean="0"/>
              <a:t>20</a:t>
            </a:r>
            <a:r>
              <a:rPr lang="en-US" dirty="0"/>
              <a:t>% focused on </a:t>
            </a:r>
            <a:r>
              <a:rPr lang="en-US" dirty="0" smtClean="0"/>
              <a:t>support </a:t>
            </a:r>
            <a:r>
              <a:rPr lang="en-US" dirty="0"/>
              <a:t>the general health or training of people with a wide range of disabilities. </a:t>
            </a:r>
          </a:p>
          <a:p>
            <a:endParaRPr lang="en-GB" dirty="0"/>
          </a:p>
        </p:txBody>
      </p:sp>
    </p:spTree>
    <p:extLst>
      <p:ext uri="{BB962C8B-B14F-4D97-AF65-F5344CB8AC3E}">
        <p14:creationId xmlns:p14="http://schemas.microsoft.com/office/powerpoint/2010/main" val="24131293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Results (2)</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n-US" dirty="0" smtClean="0"/>
              <a:t>Goals of the included studies:</a:t>
            </a:r>
          </a:p>
          <a:p>
            <a:r>
              <a:rPr lang="en-US" dirty="0" smtClean="0"/>
              <a:t>66.6%: applications support </a:t>
            </a:r>
            <a:r>
              <a:rPr lang="en-US" dirty="0"/>
              <a:t>health and rehabilitation, </a:t>
            </a:r>
            <a:endParaRPr lang="en-US" dirty="0" smtClean="0"/>
          </a:p>
          <a:p>
            <a:r>
              <a:rPr lang="en-US" dirty="0" smtClean="0"/>
              <a:t>33.4%: solutions </a:t>
            </a:r>
            <a:r>
              <a:rPr lang="en-US" dirty="0"/>
              <a:t>to support learning and </a:t>
            </a:r>
            <a:r>
              <a:rPr lang="en-US" dirty="0" smtClean="0"/>
              <a:t>training. </a:t>
            </a:r>
          </a:p>
          <a:p>
            <a:pPr marL="0" indent="0">
              <a:buNone/>
            </a:pPr>
            <a:endParaRPr lang="en-US" dirty="0" smtClean="0"/>
          </a:p>
          <a:p>
            <a:pPr marL="0" indent="0">
              <a:buNone/>
            </a:pPr>
            <a:r>
              <a:rPr lang="en-US" dirty="0"/>
              <a:t>Approaches of the included studies :</a:t>
            </a:r>
            <a:endParaRPr lang="en-US" dirty="0" smtClean="0"/>
          </a:p>
          <a:p>
            <a:r>
              <a:rPr lang="en-US" dirty="0" smtClean="0"/>
              <a:t>46.7</a:t>
            </a:r>
            <a:r>
              <a:rPr lang="en-US" dirty="0"/>
              <a:t>% </a:t>
            </a:r>
            <a:r>
              <a:rPr lang="en-US" dirty="0" smtClean="0"/>
              <a:t>surveys </a:t>
            </a:r>
            <a:r>
              <a:rPr lang="en-US" dirty="0"/>
              <a:t>or questionnaires, </a:t>
            </a:r>
            <a:endParaRPr lang="en-US" dirty="0" smtClean="0"/>
          </a:p>
          <a:p>
            <a:r>
              <a:rPr lang="en-US" dirty="0" smtClean="0"/>
              <a:t>26.7</a:t>
            </a:r>
            <a:r>
              <a:rPr lang="en-US" dirty="0"/>
              <a:t>% </a:t>
            </a:r>
            <a:r>
              <a:rPr lang="en-US" dirty="0" smtClean="0"/>
              <a:t>quasi-experimental </a:t>
            </a:r>
            <a:r>
              <a:rPr lang="en-US" dirty="0"/>
              <a:t>procedure, </a:t>
            </a:r>
            <a:endParaRPr lang="en-US" dirty="0" smtClean="0"/>
          </a:p>
          <a:p>
            <a:r>
              <a:rPr lang="en-US" dirty="0" smtClean="0"/>
              <a:t>26.7</a:t>
            </a:r>
            <a:r>
              <a:rPr lang="en-US" dirty="0"/>
              <a:t>% tested chatbots using randomized controlled </a:t>
            </a:r>
            <a:r>
              <a:rPr lang="en-US" dirty="0" smtClean="0"/>
              <a:t>trials.</a:t>
            </a:r>
          </a:p>
        </p:txBody>
      </p:sp>
    </p:spTree>
    <p:extLst>
      <p:ext uri="{BB962C8B-B14F-4D97-AF65-F5344CB8AC3E}">
        <p14:creationId xmlns:p14="http://schemas.microsoft.com/office/powerpoint/2010/main" val="1531799860"/>
      </p:ext>
    </p:extLst>
  </p:cSld>
  <p:clrMapOvr>
    <a:masterClrMapping/>
  </p:clrMapOvr>
  <p:timing>
    <p:tnLst>
      <p:par>
        <p:cTn id="1" dur="indefinite" restart="never" nodeType="tmRoot"/>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TM04033917[[fn=Berlin]]</Template>
  <TotalTime>664</TotalTime>
  <Words>1942</Words>
  <Application>Microsoft Office PowerPoint</Application>
  <PresentationFormat>Widescreen</PresentationFormat>
  <Paragraphs>151</Paragraphs>
  <Slides>14</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Trebuchet MS</vt:lpstr>
      <vt:lpstr>Berlin</vt:lpstr>
      <vt:lpstr>Preliminary Results of a Systematic Review</vt:lpstr>
      <vt:lpstr>The team</vt:lpstr>
      <vt:lpstr>Chatbots  and conversational agents</vt:lpstr>
      <vt:lpstr>Key issues</vt:lpstr>
      <vt:lpstr>Goal</vt:lpstr>
      <vt:lpstr>Key questions</vt:lpstr>
      <vt:lpstr>Methods</vt:lpstr>
      <vt:lpstr>Results (1)</vt:lpstr>
      <vt:lpstr>Results (2)</vt:lpstr>
      <vt:lpstr>Discussion (1) Assessment of chatbots’ usability</vt:lpstr>
      <vt:lpstr>Discussion (2) Assessment of chatbots’ UX</vt:lpstr>
      <vt:lpstr>Conclusion</vt:lpstr>
      <vt:lpstr>Take away</vt:lpstr>
      <vt:lpstr>PowerPoint Presentation</vt:lpstr>
    </vt:vector>
  </TitlesOfParts>
  <Company>University of Twente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Preliminary Results of a Systematic Review</dc:title>
  <dc:creator>Borsci, S. (BMS)</dc:creator>
  <cp:lastModifiedBy>Borsci, S. (BMS)</cp:lastModifiedBy>
  <cp:revision>44</cp:revision>
  <dcterms:created xsi:type="dcterms:W3CDTF">2020-08-12T11:58:05Z</dcterms:created>
  <dcterms:modified xsi:type="dcterms:W3CDTF">2020-08-25T15:19:44Z</dcterms:modified>
</cp:coreProperties>
</file>